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1"/>
  </p:notesMasterIdLst>
  <p:handoutMasterIdLst>
    <p:handoutMasterId r:id="rId102"/>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26" r:id="rId82"/>
    <p:sldId id="1258" r:id="rId83"/>
    <p:sldId id="1227" r:id="rId84"/>
    <p:sldId id="1250" r:id="rId85"/>
    <p:sldId id="1228" r:id="rId86"/>
    <p:sldId id="1229" r:id="rId87"/>
    <p:sldId id="1230" r:id="rId88"/>
    <p:sldId id="1231" r:id="rId89"/>
    <p:sldId id="1232" r:id="rId90"/>
    <p:sldId id="1233" r:id="rId91"/>
    <p:sldId id="1107" r:id="rId92"/>
    <p:sldId id="1270" r:id="rId93"/>
    <p:sldId id="1271" r:id="rId94"/>
    <p:sldId id="1109" r:id="rId95"/>
    <p:sldId id="1108" r:id="rId96"/>
    <p:sldId id="1113" r:id="rId97"/>
    <p:sldId id="1272" r:id="rId98"/>
    <p:sldId id="1112" r:id="rId99"/>
    <p:sldId id="934" r:id="rId100"/>
  </p:sldIdLst>
  <p:sldSz cx="9144000" cy="6858000" type="screen4x3"/>
  <p:notesSz cx="7315200" cy="9601200"/>
  <p:custDataLst>
    <p:tags r:id="rId104"/>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94" autoAdjust="0"/>
  </p:normalViewPr>
  <p:slideViewPr>
    <p:cSldViewPr>
      <p:cViewPr>
        <p:scale>
          <a:sx n="143" d="100"/>
          <a:sy n="143" d="100"/>
        </p:scale>
        <p:origin x="-448" y="-80"/>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interSettings" Target="printerSettings/printerSettings1.bin"/><Relationship Id="rId104" Type="http://schemas.openxmlformats.org/officeDocument/2006/relationships/tags" Target="tags/tag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76</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76</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77</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78</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81</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82</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82</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83</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84</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85</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85</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86</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87</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89</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90</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91</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92</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93</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7.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6.xml"/><Relationship Id="rId3"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2.xml"/><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7.png"/><Relationship Id="rId1" Type="http://schemas.openxmlformats.org/officeDocument/2006/relationships/slideLayout" Target="../slideLayouts/slideLayout6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5.xml"/><Relationship Id="rId3" Type="http://schemas.openxmlformats.org/officeDocument/2006/relationships/image" Target="../media/image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62.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5.png"/><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2.xml"/><Relationship Id="rId3" Type="http://schemas.openxmlformats.org/officeDocument/2006/relationships/image" Target="../media/image9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5.xml"/><Relationship Id="rId3" Type="http://schemas.openxmlformats.org/officeDocument/2006/relationships/image" Target="../media/image9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 Id="rId3" Type="http://schemas.openxmlformats.org/officeDocument/2006/relationships/hyperlink" Target="http://support.brightcove.com/en/docs/brightcove-sdk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10" name="Picture 9"/>
          <p:cNvPicPr>
            <a:picLocks noChangeAspect="1"/>
          </p:cNvPicPr>
          <p:nvPr/>
        </p:nvPicPr>
        <p:blipFill>
          <a:blip r:embed="rId4"/>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7" name="Picture 16"/>
          <p:cNvPicPr>
            <a:picLocks noChangeAspect="1"/>
          </p:cNvPicPr>
          <p:nvPr/>
        </p:nvPicPr>
        <p:blipFill>
          <a:blip r:embed="rId5"/>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4" name="Picture 23"/>
          <p:cNvPicPr>
            <a:picLocks noChangeAspect="1"/>
          </p:cNvPicPr>
          <p:nvPr/>
        </p:nvPicPr>
        <p:blipFill>
          <a:blip r:embed="rId6"/>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9" name="Picture 28"/>
          <p:cNvPicPr>
            <a:picLocks noChangeAspect="1"/>
          </p:cNvPicPr>
          <p:nvPr/>
        </p:nvPicPr>
        <p:blipFill>
          <a:blip r:embed="rId6"/>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4" name="Picture 33"/>
          <p:cNvPicPr>
            <a:picLocks noChangeAspect="1"/>
          </p:cNvPicPr>
          <p:nvPr/>
        </p:nvPicPr>
        <p:blipFill>
          <a:blip r:embed="rId6"/>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0600" y="1219200"/>
            <a:ext cx="7686811" cy="5029200"/>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1905000" y="1524000"/>
            <a:ext cx="3124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6629400" y="1219200"/>
            <a:ext cx="9906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705600" y="9883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848600" y="12192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620000" y="988368"/>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715000" y="22098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924800" y="3364468"/>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897868"/>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548993"/>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5181600"/>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791200"/>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9144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57800" y="8382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5867400" y="1066800"/>
            <a:ext cx="533400" cy="2286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467600" y="914400"/>
            <a:ext cx="2286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781800" y="6858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4800" y="1143000"/>
            <a:ext cx="8458200" cy="4925027"/>
          </a:xfrm>
          <a:prstGeom prst="rect">
            <a:avLst/>
          </a:prstGeom>
        </p:spPr>
      </p:pic>
      <p:sp>
        <p:nvSpPr>
          <p:cNvPr id="207874" name="Rectangle 2"/>
          <p:cNvSpPr>
            <a:spLocks noGrp="1" noChangeArrowheads="1"/>
          </p:cNvSpPr>
          <p:nvPr>
            <p:ph type="title"/>
          </p:nvPr>
        </p:nvSpPr>
        <p:spPr/>
        <p:txBody>
          <a:bodyPr anchor="t"/>
          <a:lstStyle/>
          <a:p>
            <a:pPr eaLnBrk="1" hangingPunct="1"/>
            <a:r>
              <a:rPr lang="en-US" dirty="0"/>
              <a:t>Media Module Upload</a:t>
            </a:r>
          </a:p>
        </p:txBody>
      </p:sp>
      <p:sp>
        <p:nvSpPr>
          <p:cNvPr id="9" name="Frame 8"/>
          <p:cNvSpPr/>
          <p:nvPr/>
        </p:nvSpPr>
        <p:spPr bwMode="auto">
          <a:xfrm>
            <a:off x="304800" y="5257800"/>
            <a:ext cx="762001" cy="457200"/>
          </a:xfrm>
          <a:prstGeom prst="frame">
            <a:avLst>
              <a:gd name="adj1" fmla="val 6867"/>
            </a:avLst>
          </a:prstGeom>
          <a:solidFill>
            <a:srgbClr val="0088DF"/>
          </a:solidFill>
          <a:ln w="9525" cap="flat" cmpd="sng" algn="ctr">
            <a:solidFill>
              <a:srgbClr val="0088DF"/>
            </a:solidFill>
            <a:prstDash val="solid"/>
            <a:round/>
            <a:headEnd type="none" w="med" len="med"/>
            <a:tailEnd type="none" w="med" len="med"/>
          </a:ln>
          <a:effectLst/>
        </p:spPr>
      </p:sp>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3" name="Picture 2"/>
          <p:cNvPicPr>
            <a:picLocks noChangeAspect="1"/>
          </p:cNvPicPr>
          <p:nvPr/>
        </p:nvPicPr>
        <p:blipFill>
          <a:blip r:embed="rId3"/>
          <a:stretch>
            <a:fillRect/>
          </a:stretch>
        </p:blipFill>
        <p:spPr>
          <a:xfrm>
            <a:off x="990600" y="838200"/>
            <a:ext cx="7164869" cy="5562599"/>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2" name="Picture 1"/>
          <p:cNvPicPr>
            <a:picLocks noChangeAspect="1"/>
          </p:cNvPicPr>
          <p:nvPr/>
        </p:nvPicPr>
        <p:blipFill>
          <a:blip r:embed="rId3"/>
          <a:stretch>
            <a:fillRect/>
          </a:stretch>
        </p:blipFill>
        <p:spPr>
          <a:xfrm>
            <a:off x="1981200" y="1600200"/>
            <a:ext cx="6172200" cy="46504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a:t>
            </a:r>
          </a:p>
          <a:p>
            <a:pPr lvl="2"/>
            <a:r>
              <a:rPr lang="en-US" sz="1800" dirty="0"/>
              <a:t>W</a:t>
            </a:r>
            <a:r>
              <a:rPr lang="en-US" sz="1800" dirty="0" smtClean="0"/>
              <a:t>hat videos have the most views?</a:t>
            </a:r>
          </a:p>
          <a:p>
            <a:pPr lvl="2"/>
            <a:r>
              <a:rPr lang="en-US" sz="1800" dirty="0"/>
              <a:t>H</a:t>
            </a:r>
            <a:r>
              <a:rPr lang="en-US" sz="1800" dirty="0" smtClean="0"/>
              <a:t>ow long are viewers watching?</a:t>
            </a:r>
          </a:p>
          <a:p>
            <a:pPr lvl="2"/>
            <a:r>
              <a:rPr lang="en-US" sz="1800" dirty="0" smtClean="0"/>
              <a:t>What countries are watching?</a:t>
            </a:r>
          </a:p>
          <a:p>
            <a:pPr lvl="2"/>
            <a:r>
              <a:rPr lang="en-US" sz="1800" dirty="0" smtClean="0"/>
              <a:t>What type of devices are being used to watch videos?</a:t>
            </a:r>
          </a:p>
          <a:p>
            <a:pPr lvl="2"/>
            <a:r>
              <a:rPr lang="en-US" sz="1800" dirty="0" err="1" smtClean="0"/>
              <a:t>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so you can create your own custom reports</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2" name="Picture 1"/>
          <p:cNvPicPr>
            <a:picLocks noChangeAspect="1"/>
          </p:cNvPicPr>
          <p:nvPr/>
        </p:nvPicPr>
        <p:blipFill>
          <a:blip r:embed="rId3"/>
          <a:stretch>
            <a:fillRect/>
          </a:stretch>
        </p:blipFill>
        <p:spPr>
          <a:xfrm>
            <a:off x="609600" y="1981200"/>
            <a:ext cx="8153400" cy="329894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2057400" y="762000"/>
            <a:ext cx="5029200" cy="5719103"/>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a:t>
            </a:r>
            <a:r>
              <a:rPr lang="en-US" sz="1800" dirty="0" smtClean="0"/>
              <a:t>by</a:t>
            </a:r>
          </a:p>
          <a:p>
            <a:pPr lvl="1"/>
            <a:r>
              <a:rPr lang="en-US" sz="1800" dirty="0" smtClean="0"/>
              <a:t>Video</a:t>
            </a:r>
          </a:p>
          <a:p>
            <a:pPr lvl="1"/>
            <a:r>
              <a:rPr lang="en-US" sz="1800" dirty="0" smtClean="0"/>
              <a:t>Player</a:t>
            </a:r>
          </a:p>
          <a:p>
            <a:pPr lvl="1"/>
            <a:r>
              <a:rPr lang="en-US" sz="1800" dirty="0" smtClean="0"/>
              <a:t>Source </a:t>
            </a:r>
            <a:r>
              <a:rPr lang="en-US" sz="1800" dirty="0" smtClean="0"/>
              <a:t>of </a:t>
            </a:r>
            <a:r>
              <a:rPr lang="en-US" sz="1800" dirty="0" smtClean="0"/>
              <a:t>Traffic</a:t>
            </a:r>
          </a:p>
          <a:p>
            <a:pPr lvl="1"/>
            <a:r>
              <a:rPr lang="en-US" sz="1800" dirty="0" smtClean="0"/>
              <a:t>Country</a:t>
            </a:r>
          </a:p>
          <a:p>
            <a:pPr lvl="1"/>
            <a:r>
              <a:rPr lang="en-US" sz="1800" dirty="0" smtClean="0"/>
              <a:t>Device</a:t>
            </a:r>
          </a:p>
          <a:p>
            <a:pPr lvl="1"/>
            <a:r>
              <a:rPr lang="en-US" sz="1800" dirty="0" smtClean="0"/>
              <a:t>Device Type</a:t>
            </a:r>
          </a:p>
          <a:p>
            <a:pPr lvl="1"/>
            <a:r>
              <a:rPr lang="en-US" sz="1800" dirty="0" smtClean="0"/>
              <a:t>Device OS</a:t>
            </a:r>
          </a:p>
          <a:p>
            <a:pPr lvl="1"/>
            <a:r>
              <a:rPr lang="en-US" sz="1800" dirty="0" smtClean="0"/>
              <a:t>Day</a:t>
            </a:r>
            <a:endParaRPr lang="en-US" sz="1800" dirty="0" smtClean="0"/>
          </a:p>
        </p:txBody>
      </p:sp>
      <p:pic>
        <p:nvPicPr>
          <p:cNvPr id="2" name="Picture 1"/>
          <p:cNvPicPr>
            <a:picLocks noChangeAspect="1"/>
          </p:cNvPicPr>
          <p:nvPr/>
        </p:nvPicPr>
        <p:blipFill>
          <a:blip r:embed="rId6"/>
          <a:stretch>
            <a:fillRect/>
          </a:stretch>
        </p:blipFill>
        <p:spPr>
          <a:xfrm>
            <a:off x="2590800" y="685799"/>
            <a:ext cx="5562600" cy="544344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2" name="Picture 1"/>
          <p:cNvPicPr>
            <a:picLocks noChangeAspect="1"/>
          </p:cNvPicPr>
          <p:nvPr/>
        </p:nvPicPr>
        <p:blipFill>
          <a:blip r:embed="rId6"/>
          <a:stretch>
            <a:fillRect/>
          </a:stretch>
        </p:blipFill>
        <p:spPr>
          <a:xfrm>
            <a:off x="1676400" y="1676400"/>
            <a:ext cx="5943600" cy="4530276"/>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a:t>
            </a:r>
            <a:r>
              <a:rPr lang="en-US" sz="1800" dirty="0" smtClean="0"/>
              <a:t>by</a:t>
            </a:r>
          </a:p>
          <a:p>
            <a:pPr lvl="1"/>
            <a:r>
              <a:rPr lang="en-US" sz="1800" dirty="0" smtClean="0"/>
              <a:t>Video</a:t>
            </a:r>
          </a:p>
          <a:p>
            <a:pPr lvl="1"/>
            <a:r>
              <a:rPr lang="en-US" sz="1800" dirty="0" smtClean="0"/>
              <a:t>Player</a:t>
            </a:r>
          </a:p>
          <a:p>
            <a:pPr lvl="1"/>
            <a:r>
              <a:rPr lang="en-US" sz="1800" dirty="0" smtClean="0"/>
              <a:t>Day</a:t>
            </a:r>
            <a:endParaRPr lang="en-US" sz="1800" dirty="0" smtClean="0"/>
          </a:p>
        </p:txBody>
      </p:sp>
      <p:pic>
        <p:nvPicPr>
          <p:cNvPr id="3" name="Picture 2"/>
          <p:cNvPicPr>
            <a:picLocks noChangeAspect="1"/>
          </p:cNvPicPr>
          <p:nvPr/>
        </p:nvPicPr>
        <p:blipFill>
          <a:blip r:embed="rId6"/>
          <a:stretch>
            <a:fillRect/>
          </a:stretch>
        </p:blipFill>
        <p:spPr>
          <a:xfrm>
            <a:off x="2895600" y="1600200"/>
            <a:ext cx="5715000" cy="4602538"/>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3" name="Picture 2"/>
          <p:cNvPicPr>
            <a:picLocks noChangeAspect="1"/>
          </p:cNvPicPr>
          <p:nvPr/>
        </p:nvPicPr>
        <p:blipFill>
          <a:blip r:embed="rId6"/>
          <a:stretch>
            <a:fillRect/>
          </a:stretch>
        </p:blipFill>
        <p:spPr>
          <a:xfrm>
            <a:off x="1447800" y="1752600"/>
            <a:ext cx="6572860" cy="4480345"/>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75</a:t>
            </a:fld>
            <a:endParaRPr lang="en-US" dirty="0"/>
          </a:p>
        </p:txBody>
      </p:sp>
    </p:spTree>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79</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 name="Picture 2"/>
          <p:cNvPicPr>
            <a:picLocks noChangeAspect="1"/>
          </p:cNvPicPr>
          <p:nvPr/>
        </p:nvPicPr>
        <p:blipFill>
          <a:blip r:embed="rId6"/>
          <a:stretch>
            <a:fillRect/>
          </a:stretch>
        </p:blipFill>
        <p:spPr>
          <a:xfrm>
            <a:off x="3048000" y="3962400"/>
            <a:ext cx="2743200" cy="1740876"/>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80</a:t>
            </a:fld>
            <a:endParaRPr lang="en-US" dirty="0"/>
          </a:p>
        </p:txBody>
      </p:sp>
      <p:sp>
        <p:nvSpPr>
          <p:cNvPr id="6" name="TextBox 5"/>
          <p:cNvSpPr txBox="1"/>
          <p:nvPr/>
        </p:nvSpPr>
        <p:spPr>
          <a:xfrm>
            <a:off x="304800" y="2743200"/>
            <a:ext cx="3124200" cy="338554"/>
          </a:xfrm>
          <a:prstGeom prst="rect">
            <a:avLst/>
          </a:prstGeom>
          <a:noFill/>
        </p:spPr>
        <p:txBody>
          <a:bodyPr wrap="square" rtlCol="0">
            <a:spAutoFit/>
          </a:bodyPr>
          <a:lstStyle/>
          <a:p>
            <a:r>
              <a:rPr lang="en-US" sz="1600" dirty="0" smtClean="0"/>
              <a:t>Currently Not Used</a:t>
            </a:r>
            <a:endParaRPr lang="en-US" sz="1600" dirty="0"/>
          </a:p>
        </p:txBody>
      </p:sp>
      <p:sp>
        <p:nvSpPr>
          <p:cNvPr id="7" name="TextBox 6"/>
          <p:cNvSpPr txBox="1"/>
          <p:nvPr/>
        </p:nvSpPr>
        <p:spPr>
          <a:xfrm>
            <a:off x="304800" y="3733800"/>
            <a:ext cx="3124200" cy="584776"/>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8" name="Right Arrow 7"/>
          <p:cNvSpPr/>
          <p:nvPr/>
        </p:nvSpPr>
        <p:spPr bwMode="auto">
          <a:xfrm>
            <a:off x="3352800" y="27432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9" name="Right Arrow 8"/>
          <p:cNvSpPr/>
          <p:nvPr/>
        </p:nvSpPr>
        <p:spPr bwMode="auto">
          <a:xfrm>
            <a:off x="3352800" y="3810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962400" y="2133600"/>
            <a:ext cx="4168588" cy="3543300"/>
          </a:xfrm>
          <a:prstGeom prst="rect">
            <a:avLst/>
          </a:prstGeom>
        </p:spPr>
      </p:pic>
      <p:sp>
        <p:nvSpPr>
          <p:cNvPr id="10" name="Right Arrow 9"/>
          <p:cNvSpPr/>
          <p:nvPr/>
        </p:nvSpPr>
        <p:spPr bwMode="auto">
          <a:xfrm>
            <a:off x="3352800" y="48768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7244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spTree>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2" name="Picture 1"/>
          <p:cNvPicPr>
            <a:picLocks noChangeAspect="1"/>
          </p:cNvPicPr>
          <p:nvPr/>
        </p:nvPicPr>
        <p:blipFill>
          <a:blip r:embed="rId6"/>
          <a:stretch>
            <a:fillRect/>
          </a:stretch>
        </p:blipFill>
        <p:spPr>
          <a:xfrm>
            <a:off x="1981200" y="1676400"/>
            <a:ext cx="5334000" cy="4766764"/>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5" name="Picture 4"/>
          <p:cNvPicPr>
            <a:picLocks noChangeAspect="1"/>
          </p:cNvPicPr>
          <p:nvPr/>
        </p:nvPicPr>
        <p:blipFill>
          <a:blip r:embed="rId3"/>
          <a:stretch>
            <a:fillRect/>
          </a:stretch>
        </p:blipFill>
        <p:spPr>
          <a:xfrm>
            <a:off x="3048000" y="3962400"/>
            <a:ext cx="2743200" cy="1740876"/>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2" name="Picture 1"/>
          <p:cNvPicPr>
            <a:picLocks noChangeAspect="1"/>
          </p:cNvPicPr>
          <p:nvPr/>
        </p:nvPicPr>
        <p:blipFill>
          <a:blip r:embed="rId3"/>
          <a:stretch>
            <a:fillRect/>
          </a:stretch>
        </p:blipFill>
        <p:spPr>
          <a:xfrm>
            <a:off x="1828800" y="1676400"/>
            <a:ext cx="5509896" cy="4800599"/>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24599</TotalTime>
  <Words>2838</Words>
  <Application>Microsoft Macintosh PowerPoint</Application>
  <PresentationFormat>On-screen Show (4:3)</PresentationFormat>
  <Paragraphs>770</Paragraphs>
  <Slides>93</Slides>
  <Notes>87</Notes>
  <HiddenSlides>0</HiddenSlides>
  <MMClips>0</MMClips>
  <ScaleCrop>false</ScaleCrop>
  <HeadingPairs>
    <vt:vector size="4" baseType="variant">
      <vt:variant>
        <vt:lpstr>Theme</vt:lpstr>
      </vt:variant>
      <vt:variant>
        <vt:i4>7</vt:i4>
      </vt:variant>
      <vt:variant>
        <vt:lpstr>Slide Titles</vt:lpstr>
      </vt:variant>
      <vt:variant>
        <vt:i4>93</vt:i4>
      </vt:variant>
    </vt:vector>
  </HeadingPairs>
  <TitlesOfParts>
    <vt:vector size="100"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625</cp:revision>
  <cp:lastPrinted>2010-05-19T21:32:53Z</cp:lastPrinted>
  <dcterms:created xsi:type="dcterms:W3CDTF">2013-02-13T14:01:47Z</dcterms:created>
  <dcterms:modified xsi:type="dcterms:W3CDTF">2014-02-13T15:28:36Z</dcterms:modified>
</cp:coreProperties>
</file>